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ragmatica Bold" charset="1" panose="020B0703040502020204"/>
      <p:regular r:id="rId17"/>
    </p:embeddedFont>
    <p:embeddedFont>
      <p:font typeface="TT Interphases" charset="1" panose="02000503020000020004"/>
      <p:regular r:id="rId18"/>
    </p:embeddedFont>
    <p:embeddedFont>
      <p:font typeface="Pragmatica" charset="1" panose="020B0503040502020204"/>
      <p:regular r:id="rId19"/>
    </p:embeddedFont>
    <p:embeddedFont>
      <p:font typeface="TT Interphases Bold" charset="1" panose="02000803060000020004"/>
      <p:regular r:id="rId20"/>
    </p:embeddedFont>
    <p:embeddedFont>
      <p:font typeface="Open Sans" charset="1" panose="020B0606030504020204"/>
      <p:regular r:id="rId21"/>
    </p:embeddedFont>
    <p:embeddedFont>
      <p:font typeface="Open Sans Bold" charset="1" panose="020B0806030504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578708"/>
            <a:chOff x="0" y="0"/>
            <a:chExt cx="24384000" cy="477161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4991" r="0" b="45692"/>
            <a:stretch>
              <a:fillRect/>
            </a:stretch>
          </p:blipFill>
          <p:spPr>
            <a:xfrm flipH="false" flipV="false">
              <a:off x="0" y="0"/>
              <a:ext cx="24384000" cy="4771611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4265674"/>
            <a:ext cx="16230600" cy="283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71"/>
              </a:lnSpc>
            </a:pPr>
            <a:r>
              <a:rPr lang="en-US" b="true" sz="9799" spc="97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AREAS Y APLICAICONES DE LA IA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009140" y="9014118"/>
            <a:ext cx="223817" cy="223817"/>
          </a:xfrm>
          <a:custGeom>
            <a:avLst/>
            <a:gdLst/>
            <a:ahLst/>
            <a:cxnLst/>
            <a:rect r="r" b="b" t="t" l="l"/>
            <a:pathLst>
              <a:path h="223817" w="223817">
                <a:moveTo>
                  <a:pt x="0" y="0"/>
                </a:moveTo>
                <a:lnTo>
                  <a:pt x="223817" y="0"/>
                </a:lnTo>
                <a:lnTo>
                  <a:pt x="223817" y="223817"/>
                </a:lnTo>
                <a:lnTo>
                  <a:pt x="0" y="223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0">
            <a:off x="1028700" y="8188476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77846"/>
            <a:ext cx="7291728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10"/>
              </a:lnSpc>
            </a:pPr>
            <a:r>
              <a:rPr lang="en-US" b="true" sz="6500" spc="65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CONCLUCION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3536697"/>
            <a:ext cx="729172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898520" y="0"/>
            <a:ext cx="7389480" cy="5465355"/>
            <a:chOff x="0" y="0"/>
            <a:chExt cx="9852641" cy="728713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4875" t="0" r="4875" b="0"/>
            <a:stretch>
              <a:fillRect/>
            </a:stretch>
          </p:blipFill>
          <p:spPr>
            <a:xfrm flipH="false" flipV="false">
              <a:off x="0" y="0"/>
              <a:ext cx="9852641" cy="7287139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0" y="5980554"/>
            <a:ext cx="10304736" cy="4306446"/>
            <a:chOff x="0" y="0"/>
            <a:chExt cx="13739649" cy="5741928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2493" r="0" b="34781"/>
            <a:stretch>
              <a:fillRect/>
            </a:stretch>
          </p:blipFill>
          <p:spPr>
            <a:xfrm flipH="true" flipV="false">
              <a:off x="0" y="0"/>
              <a:ext cx="13739649" cy="5741928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0898520" y="5980554"/>
            <a:ext cx="7389480" cy="4306446"/>
            <a:chOff x="0" y="0"/>
            <a:chExt cx="9852641" cy="5741928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0" t="6346" r="0" b="6346"/>
            <a:stretch>
              <a:fillRect/>
            </a:stretch>
          </p:blipFill>
          <p:spPr>
            <a:xfrm flipH="false" flipV="false">
              <a:off x="0" y="0"/>
              <a:ext cx="9852641" cy="57419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670604"/>
            <a:chOff x="0" y="0"/>
            <a:chExt cx="24384000" cy="489413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5834" r="0" b="54058"/>
            <a:stretch>
              <a:fillRect/>
            </a:stretch>
          </p:blipFill>
          <p:spPr>
            <a:xfrm flipH="false" flipV="false">
              <a:off x="0" y="0"/>
              <a:ext cx="24384000" cy="489413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4681848"/>
            <a:ext cx="7812715" cy="2340613"/>
            <a:chOff x="0" y="0"/>
            <a:chExt cx="10416953" cy="312081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8575"/>
              <a:ext cx="10416953" cy="2526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410"/>
                </a:lnSpc>
              </a:pPr>
              <a:r>
                <a:rPr lang="en-US" b="true" sz="6500" spc="65">
                  <a:solidFill>
                    <a:srgbClr val="FFFFFF"/>
                  </a:solidFill>
                  <a:latin typeface="Pragmatica Bold"/>
                  <a:ea typeface="Pragmatica Bold"/>
                  <a:cs typeface="Pragmatica Bold"/>
                  <a:sym typeface="Pragmatica Bold"/>
                </a:rPr>
                <a:t>GRACIAS POR SU ATENCIÓN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3095418"/>
              <a:ext cx="10416953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54243"/>
            <a:ext cx="6227941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10"/>
              </a:lnSpc>
            </a:pPr>
            <a:r>
              <a:rPr lang="en-US" b="true" sz="6500" spc="65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TABLA DE CONTENIDO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8480815" y="1028700"/>
          <a:ext cx="8749910" cy="8362950"/>
        </p:xfrm>
        <a:graphic>
          <a:graphicData uri="http://schemas.openxmlformats.org/drawingml/2006/table">
            <a:tbl>
              <a:tblPr/>
              <a:tblGrid>
                <a:gridCol w="1883814"/>
                <a:gridCol w="6866096"/>
              </a:tblGrid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Pragmatica Bold"/>
                          <a:ea typeface="Pragmatica Bold"/>
                          <a:cs typeface="Pragmatica Bold"/>
                          <a:sym typeface="Pragmatica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TT Interphases"/>
                          <a:ea typeface="TT Interphases"/>
                          <a:cs typeface="TT Interphases"/>
                          <a:sym typeface="TT Interphases"/>
                        </a:rPr>
                        <a:t>Introduccion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77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Pragmatica Bold"/>
                          <a:ea typeface="Pragmatica Bold"/>
                          <a:cs typeface="Pragmatica Bold"/>
                          <a:sym typeface="Pragmatica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u="sng">
                          <a:solidFill>
                            <a:srgbClr val="FFFFFF"/>
                          </a:solidFill>
                          <a:latin typeface="TT Interphases"/>
                          <a:ea typeface="TT Interphases"/>
                          <a:cs typeface="TT Interphases"/>
                          <a:sym typeface="TT Interphases"/>
                        </a:rPr>
                        <a:t>Machine Learing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77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Pragmatica Bold"/>
                          <a:ea typeface="Pragmatica Bold"/>
                          <a:cs typeface="Pragmatica Bold"/>
                          <a:sym typeface="Pragmatica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u="sng">
                          <a:solidFill>
                            <a:srgbClr val="FFFFFF"/>
                          </a:solidFill>
                          <a:latin typeface="TT Interphases"/>
                          <a:ea typeface="TT Interphases"/>
                          <a:cs typeface="TT Interphases"/>
                          <a:sym typeface="TT Interphases"/>
                        </a:rPr>
                        <a:t>Procesamiento de lenguaje Natural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77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Pragmatica Bold"/>
                          <a:ea typeface="Pragmatica Bold"/>
                          <a:cs typeface="Pragmatica Bold"/>
                          <a:sym typeface="Pragmatica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u="sng">
                          <a:solidFill>
                            <a:srgbClr val="FFFFFF"/>
                          </a:solidFill>
                          <a:latin typeface="TT Interphases"/>
                          <a:ea typeface="TT Interphases"/>
                          <a:cs typeface="TT Interphases"/>
                          <a:sym typeface="TT Interphases"/>
                        </a:rPr>
                        <a:t>Vision por Computadora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77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Pragmatica Bold"/>
                          <a:ea typeface="Pragmatica Bold"/>
                          <a:cs typeface="Pragmatica Bold"/>
                          <a:sym typeface="Pragmatica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u="sng">
                          <a:solidFill>
                            <a:srgbClr val="FFFFFF"/>
                          </a:solidFill>
                          <a:latin typeface="TT Interphases"/>
                          <a:ea typeface="TT Interphases"/>
                          <a:cs typeface="TT Interphases"/>
                          <a:sym typeface="TT Interphases"/>
                        </a:rPr>
                        <a:t>Robotica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77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Pragmatica Bold"/>
                          <a:ea typeface="Pragmatica Bold"/>
                          <a:cs typeface="Pragmatica Bold"/>
                          <a:sym typeface="Pragmatica 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u="sng">
                          <a:solidFill>
                            <a:srgbClr val="FFFFFF"/>
                          </a:solidFill>
                          <a:latin typeface="TT Interphases"/>
                          <a:ea typeface="TT Interphases"/>
                          <a:cs typeface="TT Interphases"/>
                          <a:sym typeface="TT Interphases"/>
                        </a:rPr>
                        <a:t>Salud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77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Pragmatica Bold"/>
                          <a:ea typeface="Pragmatica Bold"/>
                          <a:cs typeface="Pragmatica Bold"/>
                          <a:sym typeface="Pragmatica Bold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u="sng">
                          <a:solidFill>
                            <a:srgbClr val="FFFFFF"/>
                          </a:solidFill>
                          <a:latin typeface="TT Interphases"/>
                          <a:ea typeface="TT Interphases"/>
                          <a:cs typeface="TT Interphases"/>
                          <a:sym typeface="TT Interphases"/>
                        </a:rPr>
                        <a:t>Finanzas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Pragmatica Bold"/>
                          <a:ea typeface="Pragmatica Bold"/>
                          <a:cs typeface="Pragmatica Bold"/>
                          <a:sym typeface="Pragmatica Bol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u="sng">
                          <a:solidFill>
                            <a:srgbClr val="FFFFFF"/>
                          </a:solidFill>
                          <a:latin typeface="TT Interphases"/>
                          <a:ea typeface="TT Interphases"/>
                          <a:cs typeface="TT Interphases"/>
                          <a:sym typeface="TT Interphases"/>
                        </a:rPr>
                        <a:t>Concluciones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33843"/>
            <a:ext cx="6340740" cy="2710062"/>
            <a:chOff x="0" y="0"/>
            <a:chExt cx="8454320" cy="3613416"/>
          </a:xfrm>
        </p:grpSpPr>
        <p:sp>
          <p:nvSpPr>
            <p:cNvPr name="AutoShape 3" id="3"/>
            <p:cNvSpPr/>
            <p:nvPr/>
          </p:nvSpPr>
          <p:spPr>
            <a:xfrm>
              <a:off x="0" y="1739737"/>
              <a:ext cx="8454320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38100"/>
              <a:ext cx="8454320" cy="1152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726"/>
                </a:lnSpc>
              </a:pPr>
              <a:r>
                <a:rPr lang="en-US" b="true" sz="5900" spc="59">
                  <a:solidFill>
                    <a:srgbClr val="000000"/>
                  </a:solidFill>
                  <a:latin typeface="Pragmatica Bold"/>
                  <a:ea typeface="Pragmatica Bold"/>
                  <a:cs typeface="Pragmatica Bold"/>
                  <a:sym typeface="Pragmatica Bold"/>
                </a:rPr>
                <a:t>INTRODUCCION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39818"/>
              <a:ext cx="8454320" cy="12735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Pragmatica"/>
                  <a:ea typeface="Pragmatica"/>
                  <a:cs typeface="Pragmatica"/>
                  <a:sym typeface="Pragmatica"/>
                </a:rPr>
                <a:t>Veremos diferentes areas de la ia y como seria sus aplicaciones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1028700"/>
            <a:ext cx="9144000" cy="7200900"/>
            <a:chOff x="0" y="0"/>
            <a:chExt cx="12192000" cy="96012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7698" t="0" r="7698" b="0"/>
            <a:stretch>
              <a:fillRect/>
            </a:stretch>
          </p:blipFill>
          <p:spPr>
            <a:xfrm flipH="false" flipV="false">
              <a:off x="0" y="0"/>
              <a:ext cx="12192000" cy="960120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613265"/>
            <a:ext cx="6910589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69"/>
              </a:lnSpc>
              <a:spcBef>
                <a:spcPct val="0"/>
              </a:spcBef>
            </a:pPr>
            <a:r>
              <a:rPr lang="en-US" sz="1899" u="sng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  <a:hlinkClick r:id="rId2" action="ppaction://hlinksldjump"/>
              </a:rPr>
              <a:t>Volver al programa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57275"/>
            <a:ext cx="7109601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10"/>
              </a:lnSpc>
            </a:pPr>
            <a:r>
              <a:rPr lang="en-US" b="true" sz="6500" spc="65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MACHINE LEARNING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3769520"/>
            <a:ext cx="7689915" cy="4565134"/>
            <a:chOff x="0" y="0"/>
            <a:chExt cx="10253220" cy="6086846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5448" r="0" b="5448"/>
            <a:stretch>
              <a:fillRect/>
            </a:stretch>
          </p:blipFill>
          <p:spPr>
            <a:xfrm flipH="false" flipV="false">
              <a:off x="0" y="0"/>
              <a:ext cx="10253220" cy="6086846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8799375" y="1843409"/>
            <a:ext cx="845992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Reconocimiento de patrones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99375" y="4529027"/>
            <a:ext cx="845992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Clasificacion de imagen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99375" y="7312974"/>
            <a:ext cx="845992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Recomendacion de productos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8799375" y="3253109"/>
            <a:ext cx="845992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8799375" y="6290721"/>
            <a:ext cx="845992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4164837" y="9589260"/>
            <a:ext cx="3094463" cy="366780"/>
            <a:chOff x="0" y="0"/>
            <a:chExt cx="4125951" cy="48904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562691" y="66593"/>
              <a:ext cx="3563260" cy="3653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65"/>
                </a:lnSpc>
              </a:pPr>
              <a:r>
                <a:rPr lang="en-US" b="true" sz="1899" spc="37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María y asociados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5400000">
              <a:off x="-39568" y="39568"/>
              <a:ext cx="489041" cy="409905"/>
            </a:xfrm>
            <a:custGeom>
              <a:avLst/>
              <a:gdLst/>
              <a:ahLst/>
              <a:cxnLst/>
              <a:rect r="r" b="b" t="t" l="l"/>
              <a:pathLst>
                <a:path h="409905" w="489041">
                  <a:moveTo>
                    <a:pt x="0" y="0"/>
                  </a:moveTo>
                  <a:lnTo>
                    <a:pt x="489041" y="0"/>
                  </a:lnTo>
                  <a:lnTo>
                    <a:pt x="489041" y="409905"/>
                  </a:lnTo>
                  <a:lnTo>
                    <a:pt x="0" y="409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645406"/>
            <a:ext cx="6340740" cy="5278644"/>
            <a:chOff x="0" y="0"/>
            <a:chExt cx="8454320" cy="703819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575"/>
              <a:ext cx="8454320" cy="1282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410"/>
                </a:lnSpc>
              </a:pPr>
              <a:r>
                <a:rPr lang="en-US" b="true" sz="6500" spc="65">
                  <a:solidFill>
                    <a:srgbClr val="000000"/>
                  </a:solidFill>
                  <a:latin typeface="Pragmatica Bold"/>
                  <a:ea typeface="Pragmatica Bold"/>
                  <a:cs typeface="Pragmatica Bold"/>
                  <a:sym typeface="Pragmatica Bold"/>
                </a:rPr>
                <a:t>PLN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1913318"/>
              <a:ext cx="8454320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2462593"/>
              <a:ext cx="8454320" cy="3915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Pragmatica"/>
                  <a:ea typeface="Pragmatica"/>
                  <a:cs typeface="Pragmatica"/>
                  <a:sym typeface="Pragmatica"/>
                </a:rPr>
                <a:t>Se ocupa de la interacción entre computadoras y el lenguaje humano, buscando que las máquinas comprendan, interpreten y generen texto o habla de manera similar a los humanos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278082" y="1028700"/>
            <a:ext cx="4539441" cy="3837006"/>
            <a:chOff x="0" y="0"/>
            <a:chExt cx="961598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61598" cy="812800"/>
            </a:xfrm>
            <a:custGeom>
              <a:avLst/>
              <a:gdLst/>
              <a:ahLst/>
              <a:cxnLst/>
              <a:rect r="r" b="b" t="t" l="l"/>
              <a:pathLst>
                <a:path h="812800" w="961598">
                  <a:moveTo>
                    <a:pt x="39226" y="0"/>
                  </a:moveTo>
                  <a:lnTo>
                    <a:pt x="922372" y="0"/>
                  </a:lnTo>
                  <a:cubicBezTo>
                    <a:pt x="944036" y="0"/>
                    <a:pt x="961598" y="17562"/>
                    <a:pt x="961598" y="39226"/>
                  </a:cubicBezTo>
                  <a:lnTo>
                    <a:pt x="961598" y="773574"/>
                  </a:lnTo>
                  <a:cubicBezTo>
                    <a:pt x="961598" y="795238"/>
                    <a:pt x="944036" y="812800"/>
                    <a:pt x="922372" y="812800"/>
                  </a:cubicBezTo>
                  <a:lnTo>
                    <a:pt x="39226" y="812800"/>
                  </a:lnTo>
                  <a:cubicBezTo>
                    <a:pt x="17562" y="812800"/>
                    <a:pt x="0" y="795238"/>
                    <a:pt x="0" y="773574"/>
                  </a:cubicBezTo>
                  <a:lnTo>
                    <a:pt x="0" y="39226"/>
                  </a:lnTo>
                  <a:cubicBezTo>
                    <a:pt x="0" y="17562"/>
                    <a:pt x="17562" y="0"/>
                    <a:pt x="39226" y="0"/>
                  </a:cubicBezTo>
                  <a:close/>
                </a:path>
              </a:pathLst>
            </a:custGeom>
            <a:blipFill>
              <a:blip r:embed="rId2"/>
              <a:stretch>
                <a:fillRect l="-13434" t="0" r="-13434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278082" y="5005546"/>
            <a:ext cx="4539441" cy="3837006"/>
            <a:chOff x="0" y="0"/>
            <a:chExt cx="961598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1598" cy="812800"/>
            </a:xfrm>
            <a:custGeom>
              <a:avLst/>
              <a:gdLst/>
              <a:ahLst/>
              <a:cxnLst/>
              <a:rect r="r" b="b" t="t" l="l"/>
              <a:pathLst>
                <a:path h="812800" w="961598">
                  <a:moveTo>
                    <a:pt x="39226" y="0"/>
                  </a:moveTo>
                  <a:lnTo>
                    <a:pt x="922372" y="0"/>
                  </a:lnTo>
                  <a:cubicBezTo>
                    <a:pt x="944036" y="0"/>
                    <a:pt x="961598" y="17562"/>
                    <a:pt x="961598" y="39226"/>
                  </a:cubicBezTo>
                  <a:lnTo>
                    <a:pt x="961598" y="773574"/>
                  </a:lnTo>
                  <a:cubicBezTo>
                    <a:pt x="961598" y="795238"/>
                    <a:pt x="944036" y="812800"/>
                    <a:pt x="922372" y="812800"/>
                  </a:cubicBezTo>
                  <a:lnTo>
                    <a:pt x="39226" y="812800"/>
                  </a:lnTo>
                  <a:cubicBezTo>
                    <a:pt x="17562" y="812800"/>
                    <a:pt x="0" y="795238"/>
                    <a:pt x="0" y="773574"/>
                  </a:cubicBezTo>
                  <a:lnTo>
                    <a:pt x="0" y="39226"/>
                  </a:lnTo>
                  <a:cubicBezTo>
                    <a:pt x="0" y="17562"/>
                    <a:pt x="17562" y="0"/>
                    <a:pt x="39226" y="0"/>
                  </a:cubicBezTo>
                  <a:close/>
                </a:path>
              </a:pathLst>
            </a:custGeom>
            <a:blipFill>
              <a:blip r:embed="rId3"/>
              <a:stretch>
                <a:fillRect l="-13434" t="0" r="-13434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244419" y="2439706"/>
            <a:ext cx="4014881" cy="392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1"/>
              </a:lnSpc>
            </a:pPr>
            <a:r>
              <a:rPr lang="en-US" b="true" sz="2799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Alexa, Siri, ChatGPT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244419" y="6252518"/>
            <a:ext cx="4014881" cy="957292"/>
            <a:chOff x="0" y="0"/>
            <a:chExt cx="5353175" cy="127638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28575"/>
              <a:ext cx="5353175" cy="533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91"/>
                </a:lnSpc>
              </a:pPr>
              <a:r>
                <a:rPr lang="en-US" b="true" sz="2799">
                  <a:solidFill>
                    <a:srgbClr val="000000"/>
                  </a:solidFill>
                  <a:latin typeface="Pragmatica Bold"/>
                  <a:ea typeface="Pragmatica Bold"/>
                  <a:cs typeface="Pragmatica Bold"/>
                  <a:sym typeface="Pragmatica Bold"/>
                </a:rPr>
                <a:t>Traductores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94805"/>
              <a:ext cx="5353175" cy="481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6"/>
                </a:lnSpc>
              </a:pPr>
              <a:r>
                <a:rPr lang="en-US" sz="2400" spc="24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Explica las estadísticas.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90181" y="2395359"/>
            <a:ext cx="7741926" cy="3558206"/>
            <a:chOff x="0" y="0"/>
            <a:chExt cx="10322568" cy="474427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60635"/>
              <a:ext cx="10322568" cy="3483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787700" indent="-393850" lvl="1">
                <a:lnSpc>
                  <a:spcPts val="4159"/>
                </a:lnSpc>
                <a:buFont typeface="Arial"/>
                <a:buChar char="•"/>
              </a:pPr>
              <a:r>
                <a:rPr lang="en-US" sz="3648" spc="36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Permite a </a:t>
              </a:r>
              <a:r>
                <a:rPr lang="en-US" sz="3648" spc="36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las máquinas "ver" y procesar imágenes y videos de manera similar a como lo hacen los humanos.</a:t>
              </a:r>
            </a:p>
            <a:p>
              <a:pPr algn="ctr">
                <a:lnSpc>
                  <a:spcPts val="415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0322568" cy="10520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202"/>
                </a:lnSpc>
                <a:spcBef>
                  <a:spcPct val="0"/>
                </a:spcBef>
              </a:pPr>
              <a:r>
                <a:rPr lang="en-US" b="true" sz="5168" u="none">
                  <a:solidFill>
                    <a:srgbClr val="FFFFF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 Vision por computadora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63520" y="9258300"/>
            <a:ext cx="18615039" cy="1396619"/>
            <a:chOff x="0" y="0"/>
            <a:chExt cx="4902726" cy="3678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02726" cy="367834"/>
            </a:xfrm>
            <a:custGeom>
              <a:avLst/>
              <a:gdLst/>
              <a:ahLst/>
              <a:cxnLst/>
              <a:rect r="r" b="b" t="t" l="l"/>
              <a:pathLst>
                <a:path h="367834" w="4902726">
                  <a:moveTo>
                    <a:pt x="0" y="0"/>
                  </a:moveTo>
                  <a:lnTo>
                    <a:pt x="4902726" y="0"/>
                  </a:lnTo>
                  <a:lnTo>
                    <a:pt x="4902726" y="367834"/>
                  </a:lnTo>
                  <a:lnTo>
                    <a:pt x="0" y="367834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902726" cy="396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119561" y="1442457"/>
            <a:ext cx="509274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Reconocimiento facial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19561" y="6716381"/>
            <a:ext cx="509274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Inspeccion industrial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19561" y="3917287"/>
            <a:ext cx="509274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Veiculos autonomos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63945"/>
            <a:ext cx="7380080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10"/>
              </a:lnSpc>
            </a:pPr>
            <a:r>
              <a:rPr lang="en-US" b="true" sz="6500" spc="65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ROBOTICA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3689521"/>
            <a:ext cx="6340740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4103859"/>
            <a:ext cx="6340740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ragmatica"/>
                <a:ea typeface="Pragmatica"/>
                <a:cs typeface="Pragmatica"/>
                <a:sym typeface="Pragmatica"/>
              </a:rPr>
              <a:t>Desarrollo de robots que pueden realizar tareas físicas de forma autónoma o semiautónoma.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645001" y="1028700"/>
            <a:ext cx="2959542" cy="867280"/>
            <a:chOff x="0" y="0"/>
            <a:chExt cx="732102" cy="2145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2102" cy="214539"/>
            </a:xfrm>
            <a:custGeom>
              <a:avLst/>
              <a:gdLst/>
              <a:ahLst/>
              <a:cxnLst/>
              <a:rect r="r" b="b" t="t" l="l"/>
              <a:pathLst>
                <a:path h="214539" w="732102">
                  <a:moveTo>
                    <a:pt x="0" y="0"/>
                  </a:moveTo>
                  <a:lnTo>
                    <a:pt x="732102" y="0"/>
                  </a:lnTo>
                  <a:lnTo>
                    <a:pt x="732102" y="214539"/>
                  </a:lnTo>
                  <a:lnTo>
                    <a:pt x="0" y="21453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732102" cy="281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Pragmatica Bold"/>
                  <a:ea typeface="Pragmatica Bold"/>
                  <a:cs typeface="Pragmatica Bold"/>
                  <a:sym typeface="Pragmatica Bold"/>
                </a:rPr>
                <a:t>1956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45001" y="3991594"/>
            <a:ext cx="2959542" cy="867280"/>
            <a:chOff x="0" y="0"/>
            <a:chExt cx="732102" cy="2145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2102" cy="214539"/>
            </a:xfrm>
            <a:custGeom>
              <a:avLst/>
              <a:gdLst/>
              <a:ahLst/>
              <a:cxnLst/>
              <a:rect r="r" b="b" t="t" l="l"/>
              <a:pathLst>
                <a:path h="214539" w="732102">
                  <a:moveTo>
                    <a:pt x="0" y="0"/>
                  </a:moveTo>
                  <a:lnTo>
                    <a:pt x="732102" y="0"/>
                  </a:lnTo>
                  <a:lnTo>
                    <a:pt x="732102" y="214539"/>
                  </a:lnTo>
                  <a:lnTo>
                    <a:pt x="0" y="21453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732102" cy="281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Pragmatica Bold"/>
                  <a:ea typeface="Pragmatica Bold"/>
                  <a:cs typeface="Pragmatica Bold"/>
                  <a:sym typeface="Pragmatica Bold"/>
                </a:rPr>
                <a:t>1999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45001" y="6610323"/>
            <a:ext cx="2959542" cy="867280"/>
            <a:chOff x="0" y="0"/>
            <a:chExt cx="732102" cy="2145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32102" cy="214539"/>
            </a:xfrm>
            <a:custGeom>
              <a:avLst/>
              <a:gdLst/>
              <a:ahLst/>
              <a:cxnLst/>
              <a:rect r="r" b="b" t="t" l="l"/>
              <a:pathLst>
                <a:path h="214539" w="732102">
                  <a:moveTo>
                    <a:pt x="0" y="0"/>
                  </a:moveTo>
                  <a:lnTo>
                    <a:pt x="732102" y="0"/>
                  </a:lnTo>
                  <a:lnTo>
                    <a:pt x="732102" y="214539"/>
                  </a:lnTo>
                  <a:lnTo>
                    <a:pt x="0" y="21453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732102" cy="281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Pragmatica Bold"/>
                  <a:ea typeface="Pragmatica Bold"/>
                  <a:cs typeface="Pragmatica Bold"/>
                  <a:sym typeface="Pragmatica Bold"/>
                </a:rPr>
                <a:t>2002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flipH="true" flipV="true">
            <a:off x="11124772" y="1895980"/>
            <a:ext cx="0" cy="2095614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1124772" y="4858874"/>
            <a:ext cx="0" cy="1751449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3426982" y="6870372"/>
            <a:ext cx="3682168" cy="36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2400" spc="2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Robots en el hogar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163520" y="9258300"/>
            <a:ext cx="18615039" cy="1396619"/>
            <a:chOff x="0" y="0"/>
            <a:chExt cx="4902726" cy="3678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902726" cy="367834"/>
            </a:xfrm>
            <a:custGeom>
              <a:avLst/>
              <a:gdLst/>
              <a:ahLst/>
              <a:cxnLst/>
              <a:rect r="r" b="b" t="t" l="l"/>
              <a:pathLst>
                <a:path h="367834" w="4902726">
                  <a:moveTo>
                    <a:pt x="0" y="0"/>
                  </a:moveTo>
                  <a:lnTo>
                    <a:pt x="4902726" y="0"/>
                  </a:lnTo>
                  <a:lnTo>
                    <a:pt x="4902726" y="367834"/>
                  </a:lnTo>
                  <a:lnTo>
                    <a:pt x="0" y="367834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902726" cy="396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577132" y="4151484"/>
            <a:ext cx="3682168" cy="36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2400" spc="2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Robots en medicina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77132" y="1281746"/>
            <a:ext cx="3682168" cy="36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2400" spc="2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Robots Industriales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57275"/>
            <a:ext cx="9792485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10"/>
              </a:lnSpc>
            </a:pPr>
            <a:r>
              <a:rPr lang="en-US" b="true" sz="6500" spc="65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SALUD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2984242"/>
            <a:ext cx="1623060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581564" y="765175"/>
            <a:ext cx="9064023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U</a:t>
            </a:r>
            <a:r>
              <a:rPr lang="en-US" sz="2800" u="none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so de la IA para mejorar diagnósticos, tratamientos y la eficiencia de los servicios de salud.</a:t>
            </a:r>
          </a:p>
          <a:p>
            <a:pPr algn="l">
              <a:lnSpc>
                <a:spcPts val="392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495342" y="3550958"/>
            <a:ext cx="481548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Desarrollo de farmacos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550958"/>
            <a:ext cx="26784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Diagnosticos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56911" y="3550958"/>
            <a:ext cx="488775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Monitoreo de pacientes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352" y="4664748"/>
            <a:ext cx="592494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identificación de enfermedades a partir de imágenes médicas, como cáncer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13575" y="4711382"/>
            <a:ext cx="717442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dispositivos inteligentes que pueden predecir y alertar sobre problemas médicos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62269" y="4711382"/>
            <a:ext cx="467231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Añadir textopredicción de moléculas efectivas para nuevas medicinas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57275"/>
            <a:ext cx="9845114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10"/>
              </a:lnSpc>
            </a:pPr>
            <a:r>
              <a:rPr lang="en-US" b="true" sz="6500" spc="65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 FINANZAS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95838" y="1479550"/>
            <a:ext cx="5763462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Aplicación de IA para mejorar la eficiencia en los mercados financieros y servicios bancarios.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028700" y="3327921"/>
            <a:ext cx="1623060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3760935"/>
            <a:ext cx="66267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Deteccion de fraude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3651771"/>
            <a:ext cx="868418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Operaciones de inversiones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42090" y="6869373"/>
            <a:ext cx="86841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Asistente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DAGeZJP_bg0</dc:identifier>
  <dcterms:modified xsi:type="dcterms:W3CDTF">2011-08-01T06:04:30Z</dcterms:modified>
  <cp:revision>1</cp:revision>
  <dc:title>Presentación empresarial de propuesta de negocios corporativo simple oscuro negro blanco</dc:title>
</cp:coreProperties>
</file>